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5" r:id="rId6"/>
    <p:sldId id="261" r:id="rId7"/>
    <p:sldId id="263" r:id="rId8"/>
    <p:sldId id="262" r:id="rId9"/>
    <p:sldId id="264" r:id="rId10"/>
    <p:sldId id="266" r:id="rId11"/>
    <p:sldId id="267" r:id="rId12"/>
    <p:sldId id="268" r:id="rId13"/>
    <p:sldId id="269" r:id="rId14"/>
    <p:sldId id="270" r:id="rId15"/>
    <p:sldId id="274" r:id="rId16"/>
    <p:sldId id="275" r:id="rId17"/>
    <p:sldId id="276" r:id="rId18"/>
    <p:sldId id="271" r:id="rId19"/>
    <p:sldId id="272" r:id="rId20"/>
    <p:sldId id="273" r:id="rId21"/>
    <p:sldId id="288" r:id="rId22"/>
    <p:sldId id="291" r:id="rId23"/>
    <p:sldId id="289" r:id="rId24"/>
    <p:sldId id="290"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69" d="100"/>
          <a:sy n="69" d="100"/>
        </p:scale>
        <p:origin x="78"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FC92-6924-4617-9AD1-D64E34A775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9A0D4-F5A1-4C2F-8A56-819861A8E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DAF8E-575D-457E-A913-8F2A82530D8F}"/>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06AEF6B4-42E0-4F0E-93FD-FEA98892D1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63544-B485-499E-AD49-534D32923C77}"/>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69222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8A976-3285-427E-B694-DCA931A9A6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1D06DC-970C-4983-987B-C4DB53481B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B8227-4A0C-4424-8F5F-5BA3753C7DFE}"/>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667D5153-07AD-4F07-8E78-4F06BBCAA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43846-AD09-4B17-9725-F3B3517CEAA0}"/>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272760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D452FD-65D5-4AA5-B2E1-44B780AFE7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692AB-7A8D-422B-8353-2E963809A6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711E4-FF5F-4159-99E4-9755925380D6}"/>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9FDC3017-6053-4820-95CE-E9B9F6602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11F8D-F85F-4E38-8DE3-732E5FB272BA}"/>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129199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5389-B149-4E15-8C74-F8E2DCDA8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B76FD7-32CF-4CDC-8468-583A64E6F1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4C68C-F37A-4C92-8A58-A907EB168C0A}"/>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2559F467-F531-4DCF-A2A8-C6ED4BD8A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B86BC-0DD8-4CAD-9301-59803F6E0E3F}"/>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69247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3EBD-F06C-4668-BD13-4FB61A6A37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92C320-4319-4496-96CD-759ED73B9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146880-58B9-4FFC-9917-4CDFC8141E75}"/>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178DC446-765C-4358-AC57-8E4443F4C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CEC3F-42A3-4A9B-9999-169DF1DFD94E}"/>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189182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6697-42C2-456E-B7F6-61293725E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A460EB-4A76-4E27-97D0-FE53A5BB84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AAF47-C992-4718-A0AF-E14D19E15D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A68694-C59B-41B1-BB9A-2EB4BD0B8BE5}"/>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6" name="Footer Placeholder 5">
            <a:extLst>
              <a:ext uri="{FF2B5EF4-FFF2-40B4-BE49-F238E27FC236}">
                <a16:creationId xmlns:a16="http://schemas.microsoft.com/office/drawing/2014/main" id="{2FE74AA3-64D7-41D4-AAB1-6D83B89AD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F0C798-9BF5-46B4-875B-573D8CD6E204}"/>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231808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2F32-6087-4067-A0DE-79D3A19E2E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67BFE-D2A8-450E-BF45-BE42A65AC5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DE088E-9D7B-472C-826A-10316301F9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44A0AF-012A-47BA-B403-89E2FFCED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220B66-0ABB-490E-96C8-35CC7E3E53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C157BE-4935-4BBB-ABAF-7FD61D5B2097}"/>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8" name="Footer Placeholder 7">
            <a:extLst>
              <a:ext uri="{FF2B5EF4-FFF2-40B4-BE49-F238E27FC236}">
                <a16:creationId xmlns:a16="http://schemas.microsoft.com/office/drawing/2014/main" id="{F0C39BF1-BCC9-425F-A675-D7639D6D7D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893550-D526-4EA3-B71E-ED0AFE46D8E0}"/>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159721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7294-16BB-4EAF-B844-ABA1EA37C6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F535C-7AFA-4FD0-8B94-D6E4B9ACF1E5}"/>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4" name="Footer Placeholder 3">
            <a:extLst>
              <a:ext uri="{FF2B5EF4-FFF2-40B4-BE49-F238E27FC236}">
                <a16:creationId xmlns:a16="http://schemas.microsoft.com/office/drawing/2014/main" id="{401D875A-C5B4-4390-8A11-53A453BE1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AF660-B261-48C4-AAE4-A19EE554A3F8}"/>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180959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15696-A423-4B1C-82F4-48BD2227C3AE}"/>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3" name="Footer Placeholder 2">
            <a:extLst>
              <a:ext uri="{FF2B5EF4-FFF2-40B4-BE49-F238E27FC236}">
                <a16:creationId xmlns:a16="http://schemas.microsoft.com/office/drawing/2014/main" id="{AE697EB9-4DDD-4EDB-A4CA-95C31998AB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2C428-AB62-4BDD-B61C-743F160584CF}"/>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124324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E541-A885-4706-B48B-4566B7A11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2FC9E-BAE8-4CEC-B682-FFED6A791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A95B69-8420-49A8-B4B4-882B7D44D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6C598D-050E-4A43-98A2-BA438E61BAE4}"/>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6" name="Footer Placeholder 5">
            <a:extLst>
              <a:ext uri="{FF2B5EF4-FFF2-40B4-BE49-F238E27FC236}">
                <a16:creationId xmlns:a16="http://schemas.microsoft.com/office/drawing/2014/main" id="{026864E8-12BA-4214-99E2-0B833F733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E4170-E6C0-40C2-9DAB-8ECB23B59DC7}"/>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36438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837B-66C6-456E-A843-B55A780D5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757125-BDBA-46B8-9639-867DAF72D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9D2D8-2B28-4D05-A410-54D1E448F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3E0BEC-6FCE-48FE-AB59-2D77E018CF0D}"/>
              </a:ext>
            </a:extLst>
          </p:cNvPr>
          <p:cNvSpPr>
            <a:spLocks noGrp="1"/>
          </p:cNvSpPr>
          <p:nvPr>
            <p:ph type="dt" sz="half" idx="10"/>
          </p:nvPr>
        </p:nvSpPr>
        <p:spPr/>
        <p:txBody>
          <a:bodyPr/>
          <a:lstStyle/>
          <a:p>
            <a:fld id="{4A1FF342-9B50-49D4-9FCA-0398861A96D2}" type="datetimeFigureOut">
              <a:rPr lang="en-US" smtClean="0"/>
              <a:t>8/15/2019</a:t>
            </a:fld>
            <a:endParaRPr lang="en-US"/>
          </a:p>
        </p:txBody>
      </p:sp>
      <p:sp>
        <p:nvSpPr>
          <p:cNvPr id="6" name="Footer Placeholder 5">
            <a:extLst>
              <a:ext uri="{FF2B5EF4-FFF2-40B4-BE49-F238E27FC236}">
                <a16:creationId xmlns:a16="http://schemas.microsoft.com/office/drawing/2014/main" id="{8B093512-6759-4841-98F4-7114CB489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0603D-878C-4669-AAEA-D8424E9F4FF4}"/>
              </a:ext>
            </a:extLst>
          </p:cNvPr>
          <p:cNvSpPr>
            <a:spLocks noGrp="1"/>
          </p:cNvSpPr>
          <p:nvPr>
            <p:ph type="sldNum" sz="quarter" idx="12"/>
          </p:nvPr>
        </p:nvSpPr>
        <p:spPr/>
        <p:txBody>
          <a:bodyPr/>
          <a:lstStyle/>
          <a:p>
            <a:fld id="{B77862BB-FABF-4E37-8CB3-160E2D543D0D}" type="slidenum">
              <a:rPr lang="en-US" smtClean="0"/>
              <a:t>‹#›</a:t>
            </a:fld>
            <a:endParaRPr lang="en-US"/>
          </a:p>
        </p:txBody>
      </p:sp>
    </p:spTree>
    <p:extLst>
      <p:ext uri="{BB962C8B-B14F-4D97-AF65-F5344CB8AC3E}">
        <p14:creationId xmlns:p14="http://schemas.microsoft.com/office/powerpoint/2010/main" val="68498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83C86-05C6-470D-B732-E7ED1910D2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4DE2B-7D9B-42FB-8219-8428B44D1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634CB-454B-4C29-9B66-5CE6ABD02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FF342-9B50-49D4-9FCA-0398861A96D2}" type="datetimeFigureOut">
              <a:rPr lang="en-US" smtClean="0"/>
              <a:t>8/15/2019</a:t>
            </a:fld>
            <a:endParaRPr lang="en-US"/>
          </a:p>
        </p:txBody>
      </p:sp>
      <p:sp>
        <p:nvSpPr>
          <p:cNvPr id="5" name="Footer Placeholder 4">
            <a:extLst>
              <a:ext uri="{FF2B5EF4-FFF2-40B4-BE49-F238E27FC236}">
                <a16:creationId xmlns:a16="http://schemas.microsoft.com/office/drawing/2014/main" id="{4CC8BB48-1847-4072-8CC1-D107DB9C7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F1A51F-1A19-4464-A2C7-A8C4A54F0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862BB-FABF-4E37-8CB3-160E2D543D0D}" type="slidenum">
              <a:rPr lang="en-US" smtClean="0"/>
              <a:t>‹#›</a:t>
            </a:fld>
            <a:endParaRPr lang="en-US"/>
          </a:p>
        </p:txBody>
      </p:sp>
    </p:spTree>
    <p:extLst>
      <p:ext uri="{BB962C8B-B14F-4D97-AF65-F5344CB8AC3E}">
        <p14:creationId xmlns:p14="http://schemas.microsoft.com/office/powerpoint/2010/main" val="186705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hrisk.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c.gov/media/releases/2019/p0611-people-opioids-drink.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media/releases/2019/p0611-people-opioids-drink.html" TargetMode="External"/><Relationship Id="rId2" Type="http://schemas.openxmlformats.org/officeDocument/2006/relationships/hyperlink" Target="https://www.ajpmonline.org/article/S0749-3797(19)30157-6/fulltex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thecommunityguide.org/topic/excessive-alcohol-consumptio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uspreventiveservicestaskforce.org/Page/Document/RecommendationStatementFinal/unhealthy-alcohol-use-in-adolescents-and-adults-screening-and-behavioral-counseling-interventions"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C6A4A-C8DD-477C-9559-06069F4B0A01}"/>
              </a:ext>
            </a:extLst>
          </p:cNvPr>
          <p:cNvSpPr>
            <a:spLocks noGrp="1"/>
          </p:cNvSpPr>
          <p:nvPr>
            <p:ph type="ctrTitle"/>
          </p:nvPr>
        </p:nvSpPr>
        <p:spPr/>
        <p:txBody>
          <a:bodyPr>
            <a:normAutofit fontScale="90000"/>
          </a:bodyPr>
          <a:lstStyle/>
          <a:p>
            <a:r>
              <a:rPr lang="en-US" dirty="0"/>
              <a:t>Excessive Alcohol Consumption and Alcohol-related Harms, NM 2013-2017</a:t>
            </a:r>
          </a:p>
        </p:txBody>
      </p:sp>
      <p:sp>
        <p:nvSpPr>
          <p:cNvPr id="3" name="Subtitle 2">
            <a:extLst>
              <a:ext uri="{FF2B5EF4-FFF2-40B4-BE49-F238E27FC236}">
                <a16:creationId xmlns:a16="http://schemas.microsoft.com/office/drawing/2014/main" id="{A9A7642C-AC0A-4507-BCE0-30F8F5B9F8A2}"/>
              </a:ext>
            </a:extLst>
          </p:cNvPr>
          <p:cNvSpPr>
            <a:spLocks noGrp="1"/>
          </p:cNvSpPr>
          <p:nvPr>
            <p:ph type="subTitle" idx="1"/>
          </p:nvPr>
        </p:nvSpPr>
        <p:spPr>
          <a:xfrm>
            <a:off x="1524000" y="4084924"/>
            <a:ext cx="9144000" cy="1915184"/>
          </a:xfrm>
        </p:spPr>
        <p:txBody>
          <a:bodyPr>
            <a:normAutofit fontScale="92500" lnSpcReduction="20000"/>
          </a:bodyPr>
          <a:lstStyle/>
          <a:p>
            <a:r>
              <a:rPr lang="en-US" dirty="0"/>
              <a:t>Annaliese Mayette</a:t>
            </a:r>
          </a:p>
          <a:p>
            <a:r>
              <a:rPr lang="en-US" dirty="0"/>
              <a:t>Substance Abuse Epidemiology Section</a:t>
            </a:r>
          </a:p>
          <a:p>
            <a:r>
              <a:rPr lang="en-US" dirty="0"/>
              <a:t>Injury and Behavioral Epidemiology Bureau</a:t>
            </a:r>
          </a:p>
          <a:p>
            <a:r>
              <a:rPr lang="en-US" dirty="0"/>
              <a:t>Epidemiology and Response Division</a:t>
            </a:r>
          </a:p>
          <a:p>
            <a:r>
              <a:rPr lang="en-US" dirty="0"/>
              <a:t>NMDOH</a:t>
            </a:r>
          </a:p>
        </p:txBody>
      </p:sp>
    </p:spTree>
    <p:extLst>
      <p:ext uri="{BB962C8B-B14F-4D97-AF65-F5344CB8AC3E}">
        <p14:creationId xmlns:p14="http://schemas.microsoft.com/office/powerpoint/2010/main" val="364534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ECFEE-36E1-4943-91F3-9A8839AD54F2}"/>
              </a:ext>
            </a:extLst>
          </p:cNvPr>
          <p:cNvPicPr>
            <a:picLocks noChangeAspect="1"/>
          </p:cNvPicPr>
          <p:nvPr/>
        </p:nvPicPr>
        <p:blipFill>
          <a:blip r:embed="rId2"/>
          <a:stretch>
            <a:fillRect/>
          </a:stretch>
        </p:blipFill>
        <p:spPr>
          <a:xfrm>
            <a:off x="171450" y="96441"/>
            <a:ext cx="11868150" cy="6675834"/>
          </a:xfrm>
          <a:prstGeom prst="rect">
            <a:avLst/>
          </a:prstGeom>
        </p:spPr>
      </p:pic>
    </p:spTree>
    <p:extLst>
      <p:ext uri="{BB962C8B-B14F-4D97-AF65-F5344CB8AC3E}">
        <p14:creationId xmlns:p14="http://schemas.microsoft.com/office/powerpoint/2010/main" val="11995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971C62FE-D92F-4BE3-8A4F-CD30C09C269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7215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E8D7C39B-3F2B-40D8-A4CD-8ED8751988EB}"/>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5768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E3CD7350-FBA3-4434-9678-E18D5A700489}"/>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20125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F6F88C3D-526A-4DBA-AC5A-22B776769275}"/>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343692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67F8CF-5464-4E05-BA22-F656D6320B60}"/>
              </a:ext>
            </a:extLst>
          </p:cNvPr>
          <p:cNvSpPr txBox="1"/>
          <p:nvPr/>
        </p:nvSpPr>
        <p:spPr>
          <a:xfrm>
            <a:off x="1058779" y="1676400"/>
            <a:ext cx="9930063" cy="3323987"/>
          </a:xfrm>
          <a:prstGeom prst="rect">
            <a:avLst/>
          </a:prstGeom>
          <a:noFill/>
        </p:spPr>
        <p:txBody>
          <a:bodyPr wrap="square" rtlCol="0">
            <a:spAutoFit/>
          </a:bodyPr>
          <a:lstStyle/>
          <a:p>
            <a:r>
              <a:rPr lang="en-US" sz="3200" dirty="0"/>
              <a:t>NM Youth Risk and Resiliency Survey is administered to NM Middle School and High School students every other year (in odd years).</a:t>
            </a:r>
          </a:p>
          <a:p>
            <a:endParaRPr lang="en-US" sz="3200" dirty="0"/>
          </a:p>
          <a:p>
            <a:r>
              <a:rPr lang="en-US" sz="3200" dirty="0"/>
              <a:t>More information, including special reports, and county- level reports can be found at</a:t>
            </a:r>
            <a:r>
              <a:rPr lang="en-US" sz="2800" dirty="0"/>
              <a:t>: </a:t>
            </a:r>
            <a:r>
              <a:rPr lang="en-US" sz="3200" dirty="0">
                <a:hlinkClick r:id="rId2"/>
              </a:rPr>
              <a:t>http://www.youthrisk.org/</a:t>
            </a:r>
            <a:endParaRPr lang="en-US" sz="3200" dirty="0"/>
          </a:p>
          <a:p>
            <a:endParaRPr lang="en-US" dirty="0"/>
          </a:p>
        </p:txBody>
      </p:sp>
    </p:spTree>
    <p:extLst>
      <p:ext uri="{BB962C8B-B14F-4D97-AF65-F5344CB8AC3E}">
        <p14:creationId xmlns:p14="http://schemas.microsoft.com/office/powerpoint/2010/main" val="225672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07DF-82E7-4B32-8577-F4A3033DF402}"/>
              </a:ext>
            </a:extLst>
          </p:cNvPr>
          <p:cNvSpPr>
            <a:spLocks noGrp="1"/>
          </p:cNvSpPr>
          <p:nvPr>
            <p:ph type="ctrTitle"/>
          </p:nvPr>
        </p:nvSpPr>
        <p:spPr/>
        <p:txBody>
          <a:bodyPr/>
          <a:lstStyle/>
          <a:p>
            <a:r>
              <a:rPr lang="en-US" dirty="0"/>
              <a:t>Consequences of Excessive Alcohol Consumption</a:t>
            </a:r>
          </a:p>
        </p:txBody>
      </p:sp>
    </p:spTree>
    <p:extLst>
      <p:ext uri="{BB962C8B-B14F-4D97-AF65-F5344CB8AC3E}">
        <p14:creationId xmlns:p14="http://schemas.microsoft.com/office/powerpoint/2010/main" val="53934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347F50-7E1E-419C-B3A8-ED492DFCF3D2}"/>
              </a:ext>
            </a:extLst>
          </p:cNvPr>
          <p:cNvSpPr txBox="1"/>
          <p:nvPr/>
        </p:nvSpPr>
        <p:spPr>
          <a:xfrm>
            <a:off x="1090863" y="1090863"/>
            <a:ext cx="9769642" cy="4832092"/>
          </a:xfrm>
          <a:prstGeom prst="rect">
            <a:avLst/>
          </a:prstGeom>
          <a:noFill/>
        </p:spPr>
        <p:txBody>
          <a:bodyPr wrap="square" rtlCol="0">
            <a:spAutoFit/>
          </a:bodyPr>
          <a:lstStyle/>
          <a:p>
            <a:r>
              <a:rPr lang="en-US" sz="3200" dirty="0"/>
              <a:t>Alcohol-related deaths in NM:</a:t>
            </a:r>
          </a:p>
          <a:p>
            <a:endParaRPr lang="en-US" dirty="0"/>
          </a:p>
          <a:p>
            <a:r>
              <a:rPr lang="en-US" sz="2400" dirty="0"/>
              <a:t>Males have more than twice the alcohol-related death rate of females </a:t>
            </a:r>
          </a:p>
          <a:p>
            <a:endParaRPr lang="en-US" sz="2400" dirty="0"/>
          </a:p>
          <a:p>
            <a:r>
              <a:rPr lang="en-US" sz="2400" dirty="0"/>
              <a:t>Native Americans have the highest alcohol-related death rate, and Asian/Pacific Islanders have the lowest alcohol-related death rate</a:t>
            </a:r>
          </a:p>
          <a:p>
            <a:endParaRPr lang="en-US" sz="2400" dirty="0"/>
          </a:p>
          <a:p>
            <a:r>
              <a:rPr lang="en-US" sz="2400" dirty="0"/>
              <a:t>People over 85 have the highest alcohol-related death rate.  They also have the highest overall death rate.  </a:t>
            </a:r>
          </a:p>
          <a:p>
            <a:endParaRPr lang="en-US" dirty="0"/>
          </a:p>
          <a:p>
            <a:endParaRPr lang="en-US" dirty="0"/>
          </a:p>
          <a:p>
            <a:endParaRPr lang="en-US" dirty="0"/>
          </a:p>
          <a:p>
            <a:r>
              <a:rPr lang="en-US" dirty="0"/>
              <a:t>* Rates are per 100,000 population, rates for sex and race/ethnicity are age adjusted to the standard 2000 US population</a:t>
            </a:r>
          </a:p>
        </p:txBody>
      </p:sp>
    </p:spTree>
    <p:extLst>
      <p:ext uri="{BB962C8B-B14F-4D97-AF65-F5344CB8AC3E}">
        <p14:creationId xmlns:p14="http://schemas.microsoft.com/office/powerpoint/2010/main" val="18830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A9CE2455-9DF7-43B5-8208-39AAB99C337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862112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high confidence">
            <a:extLst>
              <a:ext uri="{FF2B5EF4-FFF2-40B4-BE49-F238E27FC236}">
                <a16:creationId xmlns:a16="http://schemas.microsoft.com/office/drawing/2014/main" id="{0E33A60C-F43E-45E7-B5F3-EADFF425FFD2}"/>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1408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07DF-82E7-4B32-8577-F4A3033DF402}"/>
              </a:ext>
            </a:extLst>
          </p:cNvPr>
          <p:cNvSpPr>
            <a:spLocks noGrp="1"/>
          </p:cNvSpPr>
          <p:nvPr>
            <p:ph type="ctrTitle"/>
          </p:nvPr>
        </p:nvSpPr>
        <p:spPr/>
        <p:txBody>
          <a:bodyPr/>
          <a:lstStyle/>
          <a:p>
            <a:r>
              <a:rPr lang="en-US" dirty="0"/>
              <a:t>Excessive Alcohol Consumption</a:t>
            </a:r>
          </a:p>
        </p:txBody>
      </p:sp>
    </p:spTree>
    <p:extLst>
      <p:ext uri="{BB962C8B-B14F-4D97-AF65-F5344CB8AC3E}">
        <p14:creationId xmlns:p14="http://schemas.microsoft.com/office/powerpoint/2010/main" val="71080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DE282C3A-4989-48C3-AF93-B8C20138E9AD}"/>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968802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6E840FF7-2961-422D-9021-128028F947D0}"/>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305312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54213C99-0AA8-4F8E-A3FB-E6C49C6C0047}"/>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05058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high confidence">
            <a:extLst>
              <a:ext uri="{FF2B5EF4-FFF2-40B4-BE49-F238E27FC236}">
                <a16:creationId xmlns:a16="http://schemas.microsoft.com/office/drawing/2014/main" id="{5299AEDB-CAB7-4F76-9097-E54B3B84B64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889613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A7280268-BD10-4CE1-9BC2-18485494055E}"/>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746814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07DF-82E7-4B32-8577-F4A3033DF402}"/>
              </a:ext>
            </a:extLst>
          </p:cNvPr>
          <p:cNvSpPr>
            <a:spLocks noGrp="1"/>
          </p:cNvSpPr>
          <p:nvPr>
            <p:ph type="ctrTitle"/>
          </p:nvPr>
        </p:nvSpPr>
        <p:spPr/>
        <p:txBody>
          <a:bodyPr/>
          <a:lstStyle/>
          <a:p>
            <a:r>
              <a:rPr lang="en-US" dirty="0"/>
              <a:t>Alcohol and Opioids</a:t>
            </a:r>
          </a:p>
        </p:txBody>
      </p:sp>
    </p:spTree>
    <p:extLst>
      <p:ext uri="{BB962C8B-B14F-4D97-AF65-F5344CB8AC3E}">
        <p14:creationId xmlns:p14="http://schemas.microsoft.com/office/powerpoint/2010/main" val="62278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07DF-82E7-4B32-8577-F4A3033DF402}"/>
              </a:ext>
            </a:extLst>
          </p:cNvPr>
          <p:cNvSpPr>
            <a:spLocks noGrp="1"/>
          </p:cNvSpPr>
          <p:nvPr>
            <p:ph type="ctrTitle"/>
          </p:nvPr>
        </p:nvSpPr>
        <p:spPr/>
        <p:txBody>
          <a:bodyPr>
            <a:normAutofit fontScale="90000"/>
          </a:bodyPr>
          <a:lstStyle/>
          <a:p>
            <a:r>
              <a:rPr lang="en-US" dirty="0"/>
              <a:t>What can be done to reduce excessive alcohol consumption?</a:t>
            </a:r>
          </a:p>
        </p:txBody>
      </p:sp>
      <p:pic>
        <p:nvPicPr>
          <p:cNvPr id="4" name="Picture 3" descr="A screenshot of a social media post&#10;&#10;Description generated with very high confidence">
            <a:extLst>
              <a:ext uri="{FF2B5EF4-FFF2-40B4-BE49-F238E27FC236}">
                <a16:creationId xmlns:a16="http://schemas.microsoft.com/office/drawing/2014/main" id="{B2D6BFE7-02F6-44ED-A7A4-5F621C09C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 y="0"/>
            <a:ext cx="12189833" cy="6858000"/>
          </a:xfrm>
          <a:prstGeom prst="rect">
            <a:avLst/>
          </a:prstGeom>
        </p:spPr>
      </p:pic>
    </p:spTree>
    <p:extLst>
      <p:ext uri="{BB962C8B-B14F-4D97-AF65-F5344CB8AC3E}">
        <p14:creationId xmlns:p14="http://schemas.microsoft.com/office/powerpoint/2010/main" val="264839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5706D-6695-4CE7-ABD0-00E2D8894079}"/>
              </a:ext>
            </a:extLst>
          </p:cNvPr>
          <p:cNvSpPr txBox="1"/>
          <p:nvPr/>
        </p:nvSpPr>
        <p:spPr>
          <a:xfrm>
            <a:off x="1756880" y="2076452"/>
            <a:ext cx="7479587" cy="3693319"/>
          </a:xfrm>
          <a:prstGeom prst="rect">
            <a:avLst/>
          </a:prstGeom>
          <a:noFill/>
        </p:spPr>
        <p:txBody>
          <a:bodyPr wrap="square" rtlCol="0">
            <a:spAutoFit/>
          </a:bodyPr>
          <a:lstStyle/>
          <a:p>
            <a:r>
              <a:rPr lang="en-US" dirty="0"/>
              <a:t>A recent CDC study* found that :</a:t>
            </a:r>
          </a:p>
          <a:p>
            <a:endParaRPr lang="en-US" dirty="0">
              <a:solidFill>
                <a:srgbClr val="FF0000"/>
              </a:solidFill>
            </a:endParaRPr>
          </a:p>
          <a:p>
            <a:pPr marL="285750" indent="-285750">
              <a:buFont typeface="Arial" panose="020B0604020202020204" pitchFamily="34" charset="0"/>
              <a:buChar char="•"/>
            </a:pPr>
            <a:r>
              <a:rPr lang="en-US" dirty="0">
                <a:solidFill>
                  <a:srgbClr val="FF0000"/>
                </a:solidFill>
              </a:rPr>
              <a:t>More than half </a:t>
            </a:r>
            <a:r>
              <a:rPr lang="en-US" dirty="0"/>
              <a:t>of the people who report misusing prescription opioids also report binge drinking.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Binge drinkers misused prescription opioids at almost </a:t>
            </a:r>
            <a:r>
              <a:rPr lang="en-US" dirty="0">
                <a:solidFill>
                  <a:srgbClr val="FF0000"/>
                </a:solidFill>
              </a:rPr>
              <a:t>twice</a:t>
            </a:r>
            <a:r>
              <a:rPr lang="en-US" dirty="0"/>
              <a:t> the rate of non-drinkers.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People who reported drinking but not binge drinking had prescription opioid misuse rates similar to non-drinkers.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DF0730D6-270F-43BE-91B4-C4D235B208C7}"/>
              </a:ext>
            </a:extLst>
          </p:cNvPr>
          <p:cNvSpPr txBox="1"/>
          <p:nvPr/>
        </p:nvSpPr>
        <p:spPr>
          <a:xfrm>
            <a:off x="1376737" y="472611"/>
            <a:ext cx="9164547" cy="584775"/>
          </a:xfrm>
          <a:prstGeom prst="rect">
            <a:avLst/>
          </a:prstGeom>
          <a:noFill/>
        </p:spPr>
        <p:txBody>
          <a:bodyPr wrap="square" rtlCol="0">
            <a:spAutoFit/>
          </a:bodyPr>
          <a:lstStyle/>
          <a:p>
            <a:r>
              <a:rPr lang="en-US" sz="3200" dirty="0"/>
              <a:t>Prescription Opioid Misuse and Binge Drinking</a:t>
            </a:r>
          </a:p>
        </p:txBody>
      </p:sp>
    </p:spTree>
    <p:extLst>
      <p:ext uri="{BB962C8B-B14F-4D97-AF65-F5344CB8AC3E}">
        <p14:creationId xmlns:p14="http://schemas.microsoft.com/office/powerpoint/2010/main" val="3960319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5706D-6695-4CE7-ABD0-00E2D8894079}"/>
              </a:ext>
            </a:extLst>
          </p:cNvPr>
          <p:cNvSpPr txBox="1"/>
          <p:nvPr/>
        </p:nvSpPr>
        <p:spPr>
          <a:xfrm>
            <a:off x="1777429" y="1808251"/>
            <a:ext cx="7479587" cy="3693319"/>
          </a:xfrm>
          <a:prstGeom prst="rect">
            <a:avLst/>
          </a:prstGeom>
          <a:noFill/>
        </p:spPr>
        <p:txBody>
          <a:bodyPr wrap="square" rtlCol="0">
            <a:spAutoFit/>
          </a:bodyPr>
          <a:lstStyle/>
          <a:p>
            <a:r>
              <a:rPr lang="en-US" dirty="0"/>
              <a:t>The study also found that:</a:t>
            </a:r>
          </a:p>
          <a:p>
            <a:endParaRPr lang="en-US" dirty="0"/>
          </a:p>
          <a:p>
            <a:r>
              <a:rPr lang="en-US" b="1" dirty="0"/>
              <a:t>‘Prescription opioid misuse among people who binge drank varied by age and social factors</a:t>
            </a:r>
            <a:endParaRPr lang="en-US" dirty="0"/>
          </a:p>
          <a:p>
            <a:pPr marL="285750" indent="-285750">
              <a:buFont typeface="Arial" panose="020B0604020202020204" pitchFamily="34" charset="0"/>
              <a:buChar char="•"/>
            </a:pPr>
            <a:r>
              <a:rPr lang="en-US" dirty="0"/>
              <a:t>While young people who binge drank had higher rates of prescription opioid misuse, 2 in 3 people who binge drank and misused prescription opioids were age 26 years and older.</a:t>
            </a:r>
          </a:p>
          <a:p>
            <a:pPr marL="285750" indent="-285750">
              <a:buFont typeface="Arial" panose="020B0604020202020204" pitchFamily="34" charset="0"/>
              <a:buChar char="•"/>
            </a:pPr>
            <a:r>
              <a:rPr lang="en-US" dirty="0"/>
              <a:t>Prescription opioid misuse was more common among people who binge drank with lower education and income levels.</a:t>
            </a:r>
          </a:p>
          <a:p>
            <a:pPr marL="285750" indent="-285750">
              <a:buFont typeface="Arial" panose="020B0604020202020204" pitchFamily="34" charset="0"/>
              <a:buChar char="•"/>
            </a:pPr>
            <a:r>
              <a:rPr lang="en-US" dirty="0"/>
              <a:t>Prescription opioid misuse increased with the frequency of binge drinking.’ (</a:t>
            </a:r>
            <a:r>
              <a:rPr lang="en-US" dirty="0">
                <a:hlinkClick r:id="rId2"/>
              </a:rPr>
              <a:t>https://www.cdc.gov/media/releases/2019/p0611-people-opioids-drink.html</a:t>
            </a:r>
            <a:r>
              <a:rPr lang="en-US" dirty="0"/>
              <a:t>)</a:t>
            </a:r>
          </a:p>
          <a:p>
            <a:endParaRPr lang="en-US" dirty="0"/>
          </a:p>
        </p:txBody>
      </p:sp>
      <p:sp>
        <p:nvSpPr>
          <p:cNvPr id="4" name="TextBox 3">
            <a:extLst>
              <a:ext uri="{FF2B5EF4-FFF2-40B4-BE49-F238E27FC236}">
                <a16:creationId xmlns:a16="http://schemas.microsoft.com/office/drawing/2014/main" id="{DF0730D6-270F-43BE-91B4-C4D235B208C7}"/>
              </a:ext>
            </a:extLst>
          </p:cNvPr>
          <p:cNvSpPr txBox="1"/>
          <p:nvPr/>
        </p:nvSpPr>
        <p:spPr>
          <a:xfrm>
            <a:off x="1376737" y="472611"/>
            <a:ext cx="9164547" cy="584775"/>
          </a:xfrm>
          <a:prstGeom prst="rect">
            <a:avLst/>
          </a:prstGeom>
          <a:noFill/>
        </p:spPr>
        <p:txBody>
          <a:bodyPr wrap="square" rtlCol="0">
            <a:spAutoFit/>
          </a:bodyPr>
          <a:lstStyle/>
          <a:p>
            <a:r>
              <a:rPr lang="en-US" sz="3200" dirty="0"/>
              <a:t>Prescription Opioid Misuse and Binge Drinking (</a:t>
            </a:r>
            <a:r>
              <a:rPr lang="en-US" sz="3200" dirty="0" err="1"/>
              <a:t>cont</a:t>
            </a:r>
            <a:r>
              <a:rPr lang="en-US" sz="3200" dirty="0"/>
              <a:t>)</a:t>
            </a:r>
          </a:p>
        </p:txBody>
      </p:sp>
    </p:spTree>
    <p:extLst>
      <p:ext uri="{BB962C8B-B14F-4D97-AF65-F5344CB8AC3E}">
        <p14:creationId xmlns:p14="http://schemas.microsoft.com/office/powerpoint/2010/main" val="63040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6D8F9-32B4-4BD7-8360-373F33162BB7}"/>
              </a:ext>
            </a:extLst>
          </p:cNvPr>
          <p:cNvSpPr txBox="1"/>
          <p:nvPr/>
        </p:nvSpPr>
        <p:spPr>
          <a:xfrm>
            <a:off x="1315093" y="1726057"/>
            <a:ext cx="8907694" cy="3970318"/>
          </a:xfrm>
          <a:prstGeom prst="rect">
            <a:avLst/>
          </a:prstGeom>
          <a:noFill/>
        </p:spPr>
        <p:txBody>
          <a:bodyPr wrap="square" rtlCol="0">
            <a:spAutoFit/>
          </a:bodyPr>
          <a:lstStyle/>
          <a:p>
            <a:r>
              <a:rPr lang="en-US" dirty="0"/>
              <a:t>Links to the study (full text), and the summary:</a:t>
            </a:r>
          </a:p>
          <a:p>
            <a:r>
              <a:rPr lang="en-US" dirty="0"/>
              <a:t>(</a:t>
            </a:r>
            <a:r>
              <a:rPr lang="en-US" dirty="0">
                <a:hlinkClick r:id="rId2"/>
              </a:rPr>
              <a:t>https://www.ajpmonline.org/article/S0749-3797(19)30157-6/fulltext</a:t>
            </a:r>
            <a:r>
              <a:rPr lang="en-US" dirty="0"/>
              <a:t>) </a:t>
            </a:r>
          </a:p>
          <a:p>
            <a:r>
              <a:rPr lang="en-US" dirty="0"/>
              <a:t>(</a:t>
            </a:r>
            <a:r>
              <a:rPr lang="en-US" dirty="0">
                <a:hlinkClick r:id="rId3"/>
              </a:rPr>
              <a:t>https://www.cdc.gov/media/releases/2019/p0611-people-opioids-drink.html</a:t>
            </a:r>
            <a:r>
              <a:rPr lang="en-US" dirty="0"/>
              <a:t>)</a:t>
            </a:r>
          </a:p>
          <a:p>
            <a:endParaRPr lang="en-US" dirty="0"/>
          </a:p>
          <a:p>
            <a:r>
              <a:rPr lang="en-US" dirty="0"/>
              <a:t>Data Sources: </a:t>
            </a:r>
          </a:p>
          <a:p>
            <a:r>
              <a:rPr lang="en-US" dirty="0"/>
              <a:t>This study used NSDUH data from 2012-2014</a:t>
            </a:r>
          </a:p>
          <a:p>
            <a:endParaRPr lang="en-US" dirty="0"/>
          </a:p>
          <a:p>
            <a:r>
              <a:rPr lang="en-US" dirty="0"/>
              <a:t>Definitions: </a:t>
            </a:r>
          </a:p>
          <a:p>
            <a:r>
              <a:rPr lang="en-US" dirty="0"/>
              <a:t>Binge drinking was defined based on CDC’s usual definition (5 or more drinks on an occasion for men, 4 or more for women)</a:t>
            </a:r>
          </a:p>
          <a:p>
            <a:endParaRPr lang="en-US" dirty="0"/>
          </a:p>
          <a:p>
            <a:r>
              <a:rPr lang="en-US" dirty="0"/>
              <a:t>Prescription opioid misuse was defined as ‘the use of these drugs without a prescription, or use only for the feeling the drug causes.’</a:t>
            </a:r>
          </a:p>
          <a:p>
            <a:endParaRPr lang="en-US" dirty="0"/>
          </a:p>
        </p:txBody>
      </p:sp>
      <p:sp>
        <p:nvSpPr>
          <p:cNvPr id="3" name="TextBox 2">
            <a:extLst>
              <a:ext uri="{FF2B5EF4-FFF2-40B4-BE49-F238E27FC236}">
                <a16:creationId xmlns:a16="http://schemas.microsoft.com/office/drawing/2014/main" id="{99822DDB-88A7-4489-BE5A-68E2AD493154}"/>
              </a:ext>
            </a:extLst>
          </p:cNvPr>
          <p:cNvSpPr txBox="1"/>
          <p:nvPr/>
        </p:nvSpPr>
        <p:spPr>
          <a:xfrm>
            <a:off x="1315093" y="472611"/>
            <a:ext cx="9339208" cy="584775"/>
          </a:xfrm>
          <a:prstGeom prst="rect">
            <a:avLst/>
          </a:prstGeom>
          <a:noFill/>
        </p:spPr>
        <p:txBody>
          <a:bodyPr wrap="square" rtlCol="0">
            <a:spAutoFit/>
          </a:bodyPr>
          <a:lstStyle/>
          <a:p>
            <a:r>
              <a:rPr lang="en-US" sz="3200" dirty="0"/>
              <a:t>Prescription Opioid Misuse and Binge Drinking (</a:t>
            </a:r>
            <a:r>
              <a:rPr lang="en-US" sz="3200" dirty="0" err="1"/>
              <a:t>cont</a:t>
            </a:r>
            <a:r>
              <a:rPr lang="en-US" sz="3200" dirty="0"/>
              <a:t>)</a:t>
            </a:r>
          </a:p>
        </p:txBody>
      </p:sp>
    </p:spTree>
    <p:extLst>
      <p:ext uri="{BB962C8B-B14F-4D97-AF65-F5344CB8AC3E}">
        <p14:creationId xmlns:p14="http://schemas.microsoft.com/office/powerpoint/2010/main" val="387372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3CEBFA-0B73-4A0F-8AD4-2C88FCBB8788}"/>
              </a:ext>
            </a:extLst>
          </p:cNvPr>
          <p:cNvSpPr txBox="1"/>
          <p:nvPr/>
        </p:nvSpPr>
        <p:spPr>
          <a:xfrm>
            <a:off x="1543792" y="558141"/>
            <a:ext cx="8609610"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Impact of Excessive Alcohol Consumption: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Nationally, excessive alcohol consumption is the 3</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leading cause of preventable death.  Tobacco use, and obesity/inactivity are the first and second.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Mexico has the highest rate of alcohol-related deaths in the United 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Mexico’s alcohol-related death rate is almost twice that of the 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New Mexico in 2017 there were 1,461 deaths due to excessive alcohol.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Excessive alcohol use has both a human and a financial cost.  Excessive alcohol consumption costs NM about 2.2 billion dollars annually, which is an average of more than $1,000 per resident per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56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D4D8C7-E155-44A0-AD9F-B50BA116483F}"/>
              </a:ext>
            </a:extLst>
          </p:cNvPr>
          <p:cNvSpPr txBox="1"/>
          <p:nvPr/>
        </p:nvSpPr>
        <p:spPr>
          <a:xfrm>
            <a:off x="996593" y="3497074"/>
            <a:ext cx="5301465" cy="1754326"/>
          </a:xfrm>
          <a:prstGeom prst="rect">
            <a:avLst/>
          </a:prstGeom>
          <a:noFill/>
        </p:spPr>
        <p:txBody>
          <a:bodyPr wrap="square" rtlCol="0">
            <a:spAutoFit/>
          </a:bodyPr>
          <a:lstStyle/>
          <a:p>
            <a:r>
              <a:rPr lang="en-US" dirty="0"/>
              <a:t>Alcohol, opioids, and benzodiazepines are all respiratory depressants (decrease breathing).</a:t>
            </a:r>
          </a:p>
          <a:p>
            <a:endParaRPr lang="en-US" dirty="0"/>
          </a:p>
          <a:p>
            <a:r>
              <a:rPr lang="en-US" dirty="0"/>
              <a:t>Using alcohol or a benzodiazepine (or both) along with opioids increases risk of death.</a:t>
            </a:r>
          </a:p>
          <a:p>
            <a:endParaRPr lang="en-US" dirty="0"/>
          </a:p>
        </p:txBody>
      </p:sp>
      <p:sp>
        <p:nvSpPr>
          <p:cNvPr id="3" name="TextBox 2">
            <a:extLst>
              <a:ext uri="{FF2B5EF4-FFF2-40B4-BE49-F238E27FC236}">
                <a16:creationId xmlns:a16="http://schemas.microsoft.com/office/drawing/2014/main" id="{387FDA5C-44F4-4F09-95FB-7E16D11EFDCC}"/>
              </a:ext>
            </a:extLst>
          </p:cNvPr>
          <p:cNvSpPr txBox="1"/>
          <p:nvPr/>
        </p:nvSpPr>
        <p:spPr>
          <a:xfrm>
            <a:off x="7181637" y="1651587"/>
            <a:ext cx="3380197" cy="2308324"/>
          </a:xfrm>
          <a:prstGeom prst="rect">
            <a:avLst/>
          </a:prstGeom>
          <a:noFill/>
        </p:spPr>
        <p:txBody>
          <a:bodyPr wrap="square" rtlCol="0">
            <a:spAutoFit/>
          </a:bodyPr>
          <a:lstStyle/>
          <a:p>
            <a:r>
              <a:rPr lang="en-US" dirty="0"/>
              <a:t>About 9% of all alcohol-related deaths in NM in 2017 were due to drug overdose.</a:t>
            </a:r>
          </a:p>
          <a:p>
            <a:endParaRPr lang="en-US" dirty="0"/>
          </a:p>
          <a:p>
            <a:r>
              <a:rPr lang="en-US" dirty="0"/>
              <a:t>About 22% of all drug overdose deaths in NM in 2017 involved alcohol.</a:t>
            </a:r>
          </a:p>
          <a:p>
            <a:endParaRPr lang="en-US" dirty="0"/>
          </a:p>
        </p:txBody>
      </p:sp>
      <p:sp>
        <p:nvSpPr>
          <p:cNvPr id="4" name="TextBox 3">
            <a:extLst>
              <a:ext uri="{FF2B5EF4-FFF2-40B4-BE49-F238E27FC236}">
                <a16:creationId xmlns:a16="http://schemas.microsoft.com/office/drawing/2014/main" id="{1DCCF5EE-9F71-4FB4-8ABE-20608E346E3F}"/>
              </a:ext>
            </a:extLst>
          </p:cNvPr>
          <p:cNvSpPr txBox="1"/>
          <p:nvPr/>
        </p:nvSpPr>
        <p:spPr>
          <a:xfrm>
            <a:off x="996593" y="1651587"/>
            <a:ext cx="3893905" cy="1754326"/>
          </a:xfrm>
          <a:prstGeom prst="rect">
            <a:avLst/>
          </a:prstGeom>
          <a:noFill/>
        </p:spPr>
        <p:txBody>
          <a:bodyPr wrap="square" rtlCol="0">
            <a:spAutoFit/>
          </a:bodyPr>
          <a:lstStyle/>
          <a:p>
            <a:r>
              <a:rPr lang="en-US" dirty="0"/>
              <a:t>Prescription Opioids and benzodiazepines (along with many other medications) carry warnings about dangerous interactions with alcohol.  </a:t>
            </a:r>
          </a:p>
          <a:p>
            <a:endParaRPr lang="en-US" dirty="0"/>
          </a:p>
        </p:txBody>
      </p:sp>
    </p:spTree>
    <p:extLst>
      <p:ext uri="{BB962C8B-B14F-4D97-AF65-F5344CB8AC3E}">
        <p14:creationId xmlns:p14="http://schemas.microsoft.com/office/powerpoint/2010/main" val="1353924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4EA0-8535-45BA-829A-72A1432D5770}"/>
              </a:ext>
            </a:extLst>
          </p:cNvPr>
          <p:cNvSpPr>
            <a:spLocks noGrp="1"/>
          </p:cNvSpPr>
          <p:nvPr>
            <p:ph type="ctrTitle"/>
          </p:nvPr>
        </p:nvSpPr>
        <p:spPr>
          <a:xfrm>
            <a:off x="1130296" y="691978"/>
            <a:ext cx="9461499" cy="3509319"/>
          </a:xfrm>
        </p:spPr>
        <p:txBody>
          <a:bodyPr>
            <a:normAutofit/>
          </a:bodyPr>
          <a:lstStyle/>
          <a:p>
            <a:r>
              <a:rPr lang="en-US" dirty="0"/>
              <a:t>Recommendations to Prevent Excessive Alcohol Use</a:t>
            </a:r>
          </a:p>
        </p:txBody>
      </p:sp>
    </p:spTree>
    <p:extLst>
      <p:ext uri="{BB962C8B-B14F-4D97-AF65-F5344CB8AC3E}">
        <p14:creationId xmlns:p14="http://schemas.microsoft.com/office/powerpoint/2010/main" val="137112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4EA0-8535-45BA-829A-72A1432D5770}"/>
              </a:ext>
            </a:extLst>
          </p:cNvPr>
          <p:cNvSpPr>
            <a:spLocks noGrp="1"/>
          </p:cNvSpPr>
          <p:nvPr>
            <p:ph type="ctrTitle"/>
          </p:nvPr>
        </p:nvSpPr>
        <p:spPr>
          <a:xfrm>
            <a:off x="1130296" y="691978"/>
            <a:ext cx="9461499" cy="3509319"/>
          </a:xfrm>
        </p:spPr>
        <p:txBody>
          <a:bodyPr>
            <a:normAutofit/>
          </a:bodyPr>
          <a:lstStyle/>
          <a:p>
            <a:r>
              <a:rPr lang="en-US" dirty="0"/>
              <a:t>U.S. Community Preventive Services Task Force Recommendations to Prevent Excessive Alcohol Use</a:t>
            </a:r>
          </a:p>
        </p:txBody>
      </p:sp>
      <p:sp>
        <p:nvSpPr>
          <p:cNvPr id="3" name="Subtitle 2">
            <a:extLst>
              <a:ext uri="{FF2B5EF4-FFF2-40B4-BE49-F238E27FC236}">
                <a16:creationId xmlns:a16="http://schemas.microsoft.com/office/drawing/2014/main" id="{244A3BDB-617C-4C44-A956-FA07867622F8}"/>
              </a:ext>
            </a:extLst>
          </p:cNvPr>
          <p:cNvSpPr>
            <a:spLocks noGrp="1"/>
          </p:cNvSpPr>
          <p:nvPr>
            <p:ph type="subTitle" idx="1"/>
          </p:nvPr>
        </p:nvSpPr>
        <p:spPr>
          <a:xfrm>
            <a:off x="1490743" y="5116603"/>
            <a:ext cx="8740603" cy="1096899"/>
          </a:xfrm>
        </p:spPr>
        <p:txBody>
          <a:bodyPr/>
          <a:lstStyle/>
          <a:p>
            <a:r>
              <a:rPr lang="en-US" dirty="0">
                <a:hlinkClick r:id="rId2"/>
              </a:rPr>
              <a:t>https://www.thecommunityguide.org/topic/excessive-alcohol-consumption</a:t>
            </a:r>
            <a:endParaRPr lang="en-US" dirty="0"/>
          </a:p>
        </p:txBody>
      </p:sp>
    </p:spTree>
    <p:extLst>
      <p:ext uri="{BB962C8B-B14F-4D97-AF65-F5344CB8AC3E}">
        <p14:creationId xmlns:p14="http://schemas.microsoft.com/office/powerpoint/2010/main" val="169483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E0301-2914-472E-8B5A-F698014A8940}"/>
              </a:ext>
            </a:extLst>
          </p:cNvPr>
          <p:cNvSpPr txBox="1"/>
          <p:nvPr/>
        </p:nvSpPr>
        <p:spPr>
          <a:xfrm>
            <a:off x="818865" y="409433"/>
            <a:ext cx="10413241" cy="1569660"/>
          </a:xfrm>
          <a:prstGeom prst="rect">
            <a:avLst/>
          </a:prstGeom>
          <a:noFill/>
        </p:spPr>
        <p:txBody>
          <a:bodyPr wrap="square" rtlCol="0">
            <a:spAutoFit/>
          </a:bodyPr>
          <a:lstStyle/>
          <a:p>
            <a:r>
              <a:rPr lang="en-US" sz="3200" dirty="0"/>
              <a:t>Community Preventive Services Task Force (CPSTF) Recommendations to Decrease Excessive Alcohol Use </a:t>
            </a:r>
          </a:p>
          <a:p>
            <a:r>
              <a:rPr lang="en-US" sz="3200" dirty="0"/>
              <a:t>and Related Harms:</a:t>
            </a:r>
          </a:p>
        </p:txBody>
      </p:sp>
      <p:sp>
        <p:nvSpPr>
          <p:cNvPr id="3" name="Rectangle 2">
            <a:extLst>
              <a:ext uri="{FF2B5EF4-FFF2-40B4-BE49-F238E27FC236}">
                <a16:creationId xmlns:a16="http://schemas.microsoft.com/office/drawing/2014/main" id="{429EFC25-9797-495D-B9C5-3C005E493CF5}"/>
              </a:ext>
            </a:extLst>
          </p:cNvPr>
          <p:cNvSpPr/>
          <p:nvPr/>
        </p:nvSpPr>
        <p:spPr>
          <a:xfrm>
            <a:off x="996287" y="2661313"/>
            <a:ext cx="9403307" cy="3156171"/>
          </a:xfrm>
          <a:prstGeom prst="rect">
            <a:avLst/>
          </a:prstGeom>
        </p:spPr>
        <p:txBody>
          <a:bodyPr wrap="square">
            <a:spAutoFit/>
          </a:bodyPr>
          <a:lstStyle/>
          <a:p>
            <a:pPr marL="800100" lvl="1" indent="-342900">
              <a:buFont typeface="Arial" panose="020B0604020202020204" pitchFamily="34" charset="0"/>
              <a:buChar char="•"/>
            </a:pPr>
            <a:r>
              <a:rPr lang="en-US" sz="2400" dirty="0"/>
              <a:t>Electronic screening and brief intervention </a:t>
            </a:r>
          </a:p>
          <a:p>
            <a:pPr marL="800100" lvl="1" indent="-342900">
              <a:buFont typeface="Arial" panose="020B0604020202020204" pitchFamily="34" charset="0"/>
              <a:buChar char="•"/>
            </a:pPr>
            <a:r>
              <a:rPr lang="en-US" sz="2400" dirty="0"/>
              <a:t>Increasing alcohol taxes</a:t>
            </a:r>
          </a:p>
          <a:p>
            <a:pPr marL="800100" lvl="1" indent="-342900">
              <a:buFont typeface="Arial" panose="020B0604020202020204" pitchFamily="34" charset="0"/>
              <a:buChar char="•"/>
            </a:pPr>
            <a:r>
              <a:rPr lang="en-US" sz="2400" dirty="0"/>
              <a:t>Dram shop liability</a:t>
            </a:r>
          </a:p>
          <a:p>
            <a:pPr marL="800100" lvl="1" indent="-342900">
              <a:buFont typeface="Arial" panose="020B0604020202020204" pitchFamily="34" charset="0"/>
              <a:buChar char="•"/>
            </a:pPr>
            <a:r>
              <a:rPr lang="en-US" sz="2400" dirty="0"/>
              <a:t>Maintaining limits on days of sales</a:t>
            </a:r>
          </a:p>
          <a:p>
            <a:pPr lvl="1"/>
            <a:endParaRPr lang="en-US" sz="2400" dirty="0"/>
          </a:p>
          <a:p>
            <a:pPr marL="800100" lvl="1" indent="-342900">
              <a:buFont typeface="Arial" panose="020B0604020202020204" pitchFamily="34" charset="0"/>
              <a:buChar char="•"/>
            </a:pPr>
            <a:r>
              <a:rPr lang="en-US" sz="2400" dirty="0"/>
              <a:t>Regulation of alcohol outlet density</a:t>
            </a:r>
          </a:p>
          <a:p>
            <a:pPr marL="800100" lvl="1" indent="-342900">
              <a:buFont typeface="Arial" panose="020B0604020202020204" pitchFamily="34" charset="0"/>
              <a:buChar char="•"/>
            </a:pPr>
            <a:r>
              <a:rPr lang="en-US" sz="2400" dirty="0"/>
              <a:t>Maintaining limits on hours of sales</a:t>
            </a:r>
          </a:p>
          <a:p>
            <a:pPr marL="800100" lvl="1" indent="-342900">
              <a:buFont typeface="Arial" panose="020B0604020202020204" pitchFamily="34" charset="0"/>
              <a:buChar char="•"/>
            </a:pPr>
            <a:r>
              <a:rPr lang="en-US" sz="2400" dirty="0"/>
              <a:t>Enhanced enforcement of laws prohibiting sales to minors</a:t>
            </a:r>
          </a:p>
        </p:txBody>
      </p:sp>
    </p:spTree>
    <p:extLst>
      <p:ext uri="{BB962C8B-B14F-4D97-AF65-F5344CB8AC3E}">
        <p14:creationId xmlns:p14="http://schemas.microsoft.com/office/powerpoint/2010/main" val="1487568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4EA0-8535-45BA-829A-72A1432D5770}"/>
              </a:ext>
            </a:extLst>
          </p:cNvPr>
          <p:cNvSpPr>
            <a:spLocks noGrp="1"/>
          </p:cNvSpPr>
          <p:nvPr>
            <p:ph type="ctrTitle"/>
          </p:nvPr>
        </p:nvSpPr>
        <p:spPr>
          <a:xfrm>
            <a:off x="928049" y="313899"/>
            <a:ext cx="9813872" cy="1662813"/>
          </a:xfrm>
        </p:spPr>
        <p:txBody>
          <a:bodyPr>
            <a:normAutofit fontScale="90000"/>
          </a:bodyPr>
          <a:lstStyle/>
          <a:p>
            <a:r>
              <a:rPr lang="en-US" dirty="0"/>
              <a:t>Other Recommendations to Prevent Unhealthy Alcohol Use</a:t>
            </a:r>
          </a:p>
        </p:txBody>
      </p:sp>
      <p:sp>
        <p:nvSpPr>
          <p:cNvPr id="6" name="Rectangle 5">
            <a:extLst>
              <a:ext uri="{FF2B5EF4-FFF2-40B4-BE49-F238E27FC236}">
                <a16:creationId xmlns:a16="http://schemas.microsoft.com/office/drawing/2014/main" id="{F725B85C-13A3-47F9-BB24-CD50D453BE85}"/>
              </a:ext>
            </a:extLst>
          </p:cNvPr>
          <p:cNvSpPr/>
          <p:nvPr/>
        </p:nvSpPr>
        <p:spPr>
          <a:xfrm>
            <a:off x="1280422" y="2591381"/>
            <a:ext cx="9461499" cy="2308324"/>
          </a:xfrm>
          <a:prstGeom prst="rect">
            <a:avLst/>
          </a:prstGeom>
        </p:spPr>
        <p:txBody>
          <a:bodyPr wrap="square">
            <a:spAutoFit/>
          </a:bodyPr>
          <a:lstStyle/>
          <a:p>
            <a:pPr marL="342900" indent="-342900">
              <a:buFont typeface="Arial" panose="020B0604020202020204" pitchFamily="34" charset="0"/>
              <a:buChar char="•"/>
            </a:pPr>
            <a:r>
              <a:rPr lang="en-US" sz="2400" dirty="0"/>
              <a:t>Alcohol screening and brief intervention (ASBI) for adults (18+)</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hlinkClick r:id="rId2"/>
              </a:rPr>
              <a:t>https://www.uspreventiveservicestaskforce.org/Page/Document/RecommendationStatementFinal/unhealthy-alcohol-use-in-adolescents-and-adults-screening-and-behavioral-counseling-interventions</a:t>
            </a:r>
            <a:endParaRPr lang="en-US" sz="2400" dirty="0"/>
          </a:p>
        </p:txBody>
      </p:sp>
    </p:spTree>
    <p:extLst>
      <p:ext uri="{BB962C8B-B14F-4D97-AF65-F5344CB8AC3E}">
        <p14:creationId xmlns:p14="http://schemas.microsoft.com/office/powerpoint/2010/main" val="1849874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519C0-5173-48FF-A1B5-1C5D8702682D}"/>
              </a:ext>
            </a:extLst>
          </p:cNvPr>
          <p:cNvSpPr txBox="1"/>
          <p:nvPr/>
        </p:nvSpPr>
        <p:spPr>
          <a:xfrm>
            <a:off x="3098800" y="788320"/>
            <a:ext cx="5295900" cy="830997"/>
          </a:xfrm>
          <a:prstGeom prst="rect">
            <a:avLst/>
          </a:prstGeom>
          <a:noFill/>
        </p:spPr>
        <p:txBody>
          <a:bodyPr wrap="square" rtlCol="0">
            <a:spAutoFit/>
          </a:bodyPr>
          <a:lstStyle/>
          <a:p>
            <a:pPr algn="ctr"/>
            <a:r>
              <a:rPr lang="en-US" sz="4800" dirty="0"/>
              <a:t>Thank You!</a:t>
            </a:r>
          </a:p>
        </p:txBody>
      </p:sp>
      <p:sp>
        <p:nvSpPr>
          <p:cNvPr id="3" name="TextBox 2">
            <a:extLst>
              <a:ext uri="{FF2B5EF4-FFF2-40B4-BE49-F238E27FC236}">
                <a16:creationId xmlns:a16="http://schemas.microsoft.com/office/drawing/2014/main" id="{9A1C71C4-5C2A-4A44-AA2E-9A023B53ECFE}"/>
              </a:ext>
            </a:extLst>
          </p:cNvPr>
          <p:cNvSpPr txBox="1"/>
          <p:nvPr/>
        </p:nvSpPr>
        <p:spPr>
          <a:xfrm>
            <a:off x="3098800" y="2272429"/>
            <a:ext cx="5041900" cy="2031325"/>
          </a:xfrm>
          <a:prstGeom prst="rect">
            <a:avLst/>
          </a:prstGeom>
          <a:noFill/>
        </p:spPr>
        <p:txBody>
          <a:bodyPr wrap="square" rtlCol="0">
            <a:spAutoFit/>
          </a:bodyPr>
          <a:lstStyle/>
          <a:p>
            <a:pPr algn="ctr"/>
            <a:r>
              <a:rPr lang="en-US" dirty="0"/>
              <a:t>Annaliese </a:t>
            </a:r>
            <a:r>
              <a:rPr lang="en-US" dirty="0" err="1"/>
              <a:t>Mayette</a:t>
            </a:r>
            <a:r>
              <a:rPr lang="en-US" dirty="0"/>
              <a:t>, Ph.D.</a:t>
            </a:r>
          </a:p>
          <a:p>
            <a:pPr algn="ctr"/>
            <a:r>
              <a:rPr lang="en-US" dirty="0"/>
              <a:t>Alcohol Epidemiologist</a:t>
            </a:r>
          </a:p>
          <a:p>
            <a:pPr algn="ctr"/>
            <a:r>
              <a:rPr lang="en-US" dirty="0"/>
              <a:t>Annaliese.Mayette@state.nm.us</a:t>
            </a:r>
          </a:p>
          <a:p>
            <a:pPr algn="ctr"/>
            <a:r>
              <a:rPr lang="en-US" dirty="0"/>
              <a:t>Substance Abuse Epidemiology Section</a:t>
            </a:r>
          </a:p>
          <a:p>
            <a:pPr algn="ctr"/>
            <a:r>
              <a:rPr lang="en-US" dirty="0"/>
              <a:t>Injury and Behavioral Epidemiology Bureau</a:t>
            </a:r>
          </a:p>
          <a:p>
            <a:pPr algn="ctr"/>
            <a:r>
              <a:rPr lang="en-US" dirty="0"/>
              <a:t>Epidemiology and Response Division</a:t>
            </a:r>
          </a:p>
          <a:p>
            <a:pPr algn="ctr"/>
            <a:r>
              <a:rPr lang="en-US" dirty="0"/>
              <a:t>NM Department of Health</a:t>
            </a:r>
          </a:p>
        </p:txBody>
      </p:sp>
      <p:sp>
        <p:nvSpPr>
          <p:cNvPr id="4" name="TextBox 3">
            <a:extLst>
              <a:ext uri="{FF2B5EF4-FFF2-40B4-BE49-F238E27FC236}">
                <a16:creationId xmlns:a16="http://schemas.microsoft.com/office/drawing/2014/main" id="{F507E93F-0FF3-4118-816C-AC5A869E13BD}"/>
              </a:ext>
            </a:extLst>
          </p:cNvPr>
          <p:cNvSpPr txBox="1"/>
          <p:nvPr/>
        </p:nvSpPr>
        <p:spPr>
          <a:xfrm>
            <a:off x="1519656" y="5251784"/>
            <a:ext cx="8686800" cy="1200329"/>
          </a:xfrm>
          <a:prstGeom prst="rect">
            <a:avLst/>
          </a:prstGeom>
          <a:noFill/>
        </p:spPr>
        <p:txBody>
          <a:bodyPr wrap="square" rtlCol="0">
            <a:spAutoFit/>
          </a:bodyPr>
          <a:lstStyle/>
          <a:p>
            <a:r>
              <a:rPr lang="en-US" dirty="0"/>
              <a:t>This presentation was supported by Cooperative Agreement Number NU58DP001006 from The Centers for Disease Control and Prevention. Its contents are solely the responsibility of the authors and do not necessarily represent the official position of the Centers for Disease Control and Prevention.</a:t>
            </a:r>
          </a:p>
        </p:txBody>
      </p:sp>
    </p:spTree>
    <p:extLst>
      <p:ext uri="{BB962C8B-B14F-4D97-AF65-F5344CB8AC3E}">
        <p14:creationId xmlns:p14="http://schemas.microsoft.com/office/powerpoint/2010/main" val="357133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1F91F-5F97-4826-9BAC-212D7794C438}"/>
              </a:ext>
            </a:extLst>
          </p:cNvPr>
          <p:cNvSpPr txBox="1"/>
          <p:nvPr/>
        </p:nvSpPr>
        <p:spPr>
          <a:xfrm>
            <a:off x="433138" y="617930"/>
            <a:ext cx="7167070" cy="5139869"/>
          </a:xfrm>
          <a:prstGeom prst="rect">
            <a:avLst/>
          </a:prstGeom>
          <a:noFill/>
        </p:spPr>
        <p:txBody>
          <a:bodyPr wrap="square" rtlCol="0">
            <a:spAutoFit/>
          </a:bodyPr>
          <a:lstStyle/>
          <a:p>
            <a:r>
              <a:rPr lang="en-US" sz="3200" dirty="0"/>
              <a:t>In NM in 2017:</a:t>
            </a:r>
          </a:p>
          <a:p>
            <a:endParaRPr lang="en-US" dirty="0"/>
          </a:p>
          <a:p>
            <a:r>
              <a:rPr lang="en-US" dirty="0"/>
              <a:t> </a:t>
            </a:r>
            <a:r>
              <a:rPr lang="en-US" sz="2000" dirty="0"/>
              <a:t>1 in 7 adults reported binge drinking.</a:t>
            </a:r>
          </a:p>
          <a:p>
            <a:r>
              <a:rPr lang="en-US" sz="2000" dirty="0"/>
              <a:t>	On average, adult binge drinkers binged 5 times per month</a:t>
            </a:r>
          </a:p>
          <a:p>
            <a:endParaRPr lang="en-US" sz="2000" dirty="0"/>
          </a:p>
          <a:p>
            <a:r>
              <a:rPr lang="en-US" sz="2000" dirty="0"/>
              <a:t>1 in 4 high school students reported drinking in the past month. </a:t>
            </a:r>
          </a:p>
          <a:p>
            <a:r>
              <a:rPr lang="en-US" sz="2000" dirty="0"/>
              <a:t>	More than half (54%) of high school students who </a:t>
            </a:r>
          </a:p>
          <a:p>
            <a:r>
              <a:rPr lang="en-US" sz="2000" dirty="0"/>
              <a:t>	drink report binge drinking.  </a:t>
            </a:r>
          </a:p>
          <a:p>
            <a:r>
              <a:rPr lang="en-US" sz="2000" dirty="0"/>
              <a:t>	Almost 1 in 20 high school students who drink report </a:t>
            </a:r>
          </a:p>
          <a:p>
            <a:r>
              <a:rPr lang="en-US" sz="2000" dirty="0"/>
              <a:t>	high intensity binge drinking</a:t>
            </a:r>
          </a:p>
          <a:p>
            <a:endParaRPr lang="en-US" sz="2000" dirty="0"/>
          </a:p>
          <a:p>
            <a:endParaRPr lang="en-US" sz="2000" dirty="0"/>
          </a:p>
          <a:p>
            <a:r>
              <a:rPr lang="en-US" sz="2000" dirty="0"/>
              <a:t>1 in 10 middle school students reported drinking in the past month. 	Almost half (49%) of middle school students who drink 	report binge drinking.  </a:t>
            </a:r>
          </a:p>
          <a:p>
            <a:endParaRPr lang="en-US" dirty="0"/>
          </a:p>
        </p:txBody>
      </p:sp>
      <p:sp>
        <p:nvSpPr>
          <p:cNvPr id="3" name="TextBox 2">
            <a:extLst>
              <a:ext uri="{FF2B5EF4-FFF2-40B4-BE49-F238E27FC236}">
                <a16:creationId xmlns:a16="http://schemas.microsoft.com/office/drawing/2014/main" id="{E648156B-23E9-4587-8C53-01F7CF263BA1}"/>
              </a:ext>
            </a:extLst>
          </p:cNvPr>
          <p:cNvSpPr txBox="1"/>
          <p:nvPr/>
        </p:nvSpPr>
        <p:spPr>
          <a:xfrm>
            <a:off x="8360229" y="1401288"/>
            <a:ext cx="3063834" cy="2031325"/>
          </a:xfrm>
          <a:prstGeom prst="rect">
            <a:avLst/>
          </a:prstGeom>
          <a:noFill/>
          <a:ln>
            <a:solidFill>
              <a:schemeClr val="accent1"/>
            </a:solidFill>
          </a:ln>
        </p:spPr>
        <p:txBody>
          <a:bodyPr wrap="square" rtlCol="0">
            <a:spAutoFit/>
          </a:bodyPr>
          <a:lstStyle/>
          <a:p>
            <a:r>
              <a:rPr lang="en-US" dirty="0"/>
              <a:t>Binge Drinking Definition:</a:t>
            </a:r>
          </a:p>
          <a:p>
            <a:endParaRPr lang="en-US" dirty="0"/>
          </a:p>
          <a:p>
            <a:r>
              <a:rPr lang="en-US" dirty="0"/>
              <a:t>Women: 4 or more drinks on an occasion</a:t>
            </a:r>
          </a:p>
          <a:p>
            <a:endParaRPr lang="en-US" dirty="0"/>
          </a:p>
          <a:p>
            <a:r>
              <a:rPr lang="en-US" dirty="0"/>
              <a:t>Men: 5 or more drinks on an occasion</a:t>
            </a:r>
          </a:p>
        </p:txBody>
      </p:sp>
      <p:cxnSp>
        <p:nvCxnSpPr>
          <p:cNvPr id="5" name="Straight Arrow Connector 4">
            <a:extLst>
              <a:ext uri="{FF2B5EF4-FFF2-40B4-BE49-F238E27FC236}">
                <a16:creationId xmlns:a16="http://schemas.microsoft.com/office/drawing/2014/main" id="{C4AEE734-70E0-4ABC-9F61-6D2DF9D5DFBA}"/>
              </a:ext>
            </a:extLst>
          </p:cNvPr>
          <p:cNvCxnSpPr/>
          <p:nvPr/>
        </p:nvCxnSpPr>
        <p:spPr>
          <a:xfrm>
            <a:off x="5201392" y="1543792"/>
            <a:ext cx="2968831" cy="11875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08674C6-F7F1-49A8-B196-810BD7B38813}"/>
              </a:ext>
            </a:extLst>
          </p:cNvPr>
          <p:cNvSpPr txBox="1"/>
          <p:nvPr/>
        </p:nvSpPr>
        <p:spPr>
          <a:xfrm>
            <a:off x="8170223" y="3896810"/>
            <a:ext cx="3685310" cy="923330"/>
          </a:xfrm>
          <a:prstGeom prst="rect">
            <a:avLst/>
          </a:prstGeom>
          <a:noFill/>
          <a:ln>
            <a:solidFill>
              <a:schemeClr val="accent1"/>
            </a:solidFill>
          </a:ln>
        </p:spPr>
        <p:txBody>
          <a:bodyPr wrap="square" rtlCol="0">
            <a:spAutoFit/>
          </a:bodyPr>
          <a:lstStyle/>
          <a:p>
            <a:r>
              <a:rPr lang="en-US" dirty="0"/>
              <a:t>High Intensity Binge Drinking Definition:</a:t>
            </a:r>
          </a:p>
          <a:p>
            <a:r>
              <a:rPr lang="en-US" dirty="0"/>
              <a:t>10 or more drinks on an occasion</a:t>
            </a:r>
          </a:p>
        </p:txBody>
      </p:sp>
      <p:cxnSp>
        <p:nvCxnSpPr>
          <p:cNvPr id="8" name="Straight Arrow Connector 7">
            <a:extLst>
              <a:ext uri="{FF2B5EF4-FFF2-40B4-BE49-F238E27FC236}">
                <a16:creationId xmlns:a16="http://schemas.microsoft.com/office/drawing/2014/main" id="{69284109-7FCE-468C-B94D-F99FFE6C01F5}"/>
              </a:ext>
            </a:extLst>
          </p:cNvPr>
          <p:cNvCxnSpPr>
            <a:cxnSpLocks/>
          </p:cNvCxnSpPr>
          <p:nvPr/>
        </p:nvCxnSpPr>
        <p:spPr>
          <a:xfrm>
            <a:off x="4642338" y="3758084"/>
            <a:ext cx="3337880" cy="43142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35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3AFAE5-8A24-4CF8-81C5-0C883711F6DE}"/>
              </a:ext>
            </a:extLst>
          </p:cNvPr>
          <p:cNvPicPr>
            <a:picLocks noChangeAspect="1"/>
          </p:cNvPicPr>
          <p:nvPr/>
        </p:nvPicPr>
        <p:blipFill rotWithShape="1">
          <a:blip r:embed="rId2"/>
          <a:srcRect r="19210"/>
          <a:stretch/>
        </p:blipFill>
        <p:spPr>
          <a:xfrm rot="16200000">
            <a:off x="3730178" y="-1960755"/>
            <a:ext cx="4652478" cy="11732824"/>
          </a:xfrm>
          <a:prstGeom prst="rect">
            <a:avLst/>
          </a:prstGeom>
        </p:spPr>
      </p:pic>
      <p:sp>
        <p:nvSpPr>
          <p:cNvPr id="5" name="Rectangle 4">
            <a:extLst>
              <a:ext uri="{FF2B5EF4-FFF2-40B4-BE49-F238E27FC236}">
                <a16:creationId xmlns:a16="http://schemas.microsoft.com/office/drawing/2014/main" id="{281E5088-C6CB-4C23-925E-56779F075B4B}"/>
              </a:ext>
            </a:extLst>
          </p:cNvPr>
          <p:cNvSpPr/>
          <p:nvPr/>
        </p:nvSpPr>
        <p:spPr>
          <a:xfrm>
            <a:off x="1345738" y="200849"/>
            <a:ext cx="9293632" cy="1077218"/>
          </a:xfrm>
          <a:prstGeom prst="rect">
            <a:avLst/>
          </a:prstGeom>
        </p:spPr>
        <p:txBody>
          <a:bodyPr wrap="square">
            <a:spAutoFit/>
          </a:bodyPr>
          <a:lstStyle/>
          <a:p>
            <a:pPr lvl="0" algn="ctr"/>
            <a:r>
              <a:rPr lang="en-US" sz="3200" dirty="0"/>
              <a:t>Binge Drinking (last 30 days)*, Adults Aged 18+, New Mexico 2013-2017</a:t>
            </a:r>
          </a:p>
        </p:txBody>
      </p:sp>
      <p:sp>
        <p:nvSpPr>
          <p:cNvPr id="6" name="TextBox 5">
            <a:extLst>
              <a:ext uri="{FF2B5EF4-FFF2-40B4-BE49-F238E27FC236}">
                <a16:creationId xmlns:a16="http://schemas.microsoft.com/office/drawing/2014/main" id="{03CA2B7B-6501-45B6-AB7A-B24AFEA88460}"/>
              </a:ext>
            </a:extLst>
          </p:cNvPr>
          <p:cNvSpPr txBox="1"/>
          <p:nvPr/>
        </p:nvSpPr>
        <p:spPr>
          <a:xfrm>
            <a:off x="850900" y="6379831"/>
            <a:ext cx="7962900" cy="461665"/>
          </a:xfrm>
          <a:prstGeom prst="rect">
            <a:avLst/>
          </a:prstGeom>
          <a:noFill/>
        </p:spPr>
        <p:txBody>
          <a:bodyPr wrap="square" rtlCol="0">
            <a:spAutoFit/>
          </a:bodyPr>
          <a:lstStyle/>
          <a:p>
            <a:r>
              <a:rPr lang="en-US" sz="1200" dirty="0"/>
              <a:t>*Estimate of percent of people in population group who reported binge drinking at least once in past 30 days</a:t>
            </a:r>
          </a:p>
          <a:p>
            <a:r>
              <a:rPr lang="en-US" sz="1200" dirty="0"/>
              <a:t>Source: NMBRFSS (NM); CDC BRFSS (US); SAES</a:t>
            </a:r>
          </a:p>
        </p:txBody>
      </p:sp>
    </p:spTree>
    <p:extLst>
      <p:ext uri="{BB962C8B-B14F-4D97-AF65-F5344CB8AC3E}">
        <p14:creationId xmlns:p14="http://schemas.microsoft.com/office/powerpoint/2010/main" val="40739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30A410-E380-4565-A90D-1C56E5D718C3}"/>
              </a:ext>
            </a:extLst>
          </p:cNvPr>
          <p:cNvPicPr>
            <a:picLocks noChangeAspect="1"/>
          </p:cNvPicPr>
          <p:nvPr/>
        </p:nvPicPr>
        <p:blipFill>
          <a:blip r:embed="rId2"/>
          <a:stretch>
            <a:fillRect/>
          </a:stretch>
        </p:blipFill>
        <p:spPr>
          <a:xfrm>
            <a:off x="1" y="93519"/>
            <a:ext cx="12192000" cy="6678756"/>
          </a:xfrm>
          <a:prstGeom prst="rect">
            <a:avLst/>
          </a:prstGeom>
        </p:spPr>
      </p:pic>
    </p:spTree>
    <p:extLst>
      <p:ext uri="{BB962C8B-B14F-4D97-AF65-F5344CB8AC3E}">
        <p14:creationId xmlns:p14="http://schemas.microsoft.com/office/powerpoint/2010/main" val="393550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8121B-D413-4665-AE10-A54D5749478C}"/>
              </a:ext>
            </a:extLst>
          </p:cNvPr>
          <p:cNvPicPr>
            <a:picLocks noChangeAspect="1"/>
          </p:cNvPicPr>
          <p:nvPr/>
        </p:nvPicPr>
        <p:blipFill>
          <a:blip r:embed="rId2"/>
          <a:stretch>
            <a:fillRect/>
          </a:stretch>
        </p:blipFill>
        <p:spPr>
          <a:xfrm>
            <a:off x="124691" y="70140"/>
            <a:ext cx="11942617" cy="6717722"/>
          </a:xfrm>
          <a:prstGeom prst="rect">
            <a:avLst/>
          </a:prstGeom>
        </p:spPr>
      </p:pic>
    </p:spTree>
    <p:extLst>
      <p:ext uri="{BB962C8B-B14F-4D97-AF65-F5344CB8AC3E}">
        <p14:creationId xmlns:p14="http://schemas.microsoft.com/office/powerpoint/2010/main" val="16985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D6476B-5F73-4B79-99E8-36ADD2CE77AB}"/>
              </a:ext>
            </a:extLst>
          </p:cNvPr>
          <p:cNvPicPr>
            <a:picLocks noChangeAspect="1"/>
          </p:cNvPicPr>
          <p:nvPr/>
        </p:nvPicPr>
        <p:blipFill>
          <a:blip r:embed="rId2"/>
          <a:stretch>
            <a:fillRect/>
          </a:stretch>
        </p:blipFill>
        <p:spPr>
          <a:xfrm>
            <a:off x="1" y="0"/>
            <a:ext cx="12192000" cy="6861047"/>
          </a:xfrm>
          <a:prstGeom prst="rect">
            <a:avLst/>
          </a:prstGeom>
        </p:spPr>
      </p:pic>
    </p:spTree>
    <p:extLst>
      <p:ext uri="{BB962C8B-B14F-4D97-AF65-F5344CB8AC3E}">
        <p14:creationId xmlns:p14="http://schemas.microsoft.com/office/powerpoint/2010/main" val="338194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2FF48B-35AD-457C-B3D9-F0996AAD8C04}"/>
              </a:ext>
            </a:extLst>
          </p:cNvPr>
          <p:cNvPicPr>
            <a:picLocks noChangeAspect="1"/>
          </p:cNvPicPr>
          <p:nvPr/>
        </p:nvPicPr>
        <p:blipFill>
          <a:blip r:embed="rId2"/>
          <a:stretch>
            <a:fillRect/>
          </a:stretch>
        </p:blipFill>
        <p:spPr>
          <a:xfrm>
            <a:off x="0" y="96440"/>
            <a:ext cx="12192000" cy="6761559"/>
          </a:xfrm>
          <a:prstGeom prst="rect">
            <a:avLst/>
          </a:prstGeom>
        </p:spPr>
      </p:pic>
    </p:spTree>
    <p:extLst>
      <p:ext uri="{BB962C8B-B14F-4D97-AF65-F5344CB8AC3E}">
        <p14:creationId xmlns:p14="http://schemas.microsoft.com/office/powerpoint/2010/main" val="14212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953</Words>
  <Application>Microsoft Office PowerPoint</Application>
  <PresentationFormat>Widescreen</PresentationFormat>
  <Paragraphs>120</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Excessive Alcohol Consumption and Alcohol-related Harms, NM 2013-2017</vt:lpstr>
      <vt:lpstr>Excessive Alcohol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Consequences of Excessive Alcohol Consumption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and Opioids</vt:lpstr>
      <vt:lpstr>What can be done to reduce excessive alcohol consumption?</vt:lpstr>
      <vt:lpstr>PowerPoint Presentation</vt:lpstr>
      <vt:lpstr>PowerPoint Presentation</vt:lpstr>
      <vt:lpstr>PowerPoint Presentation</vt:lpstr>
      <vt:lpstr>PowerPoint Presentation</vt:lpstr>
      <vt:lpstr>Recommendations to Prevent Excessive Alcohol Use</vt:lpstr>
      <vt:lpstr>U.S. Community Preventive Services Task Force Recommendations to Prevent Excessive Alcohol Use</vt:lpstr>
      <vt:lpstr>PowerPoint Presentation</vt:lpstr>
      <vt:lpstr>Other Recommendations to Prevent Unhealthy Alcohol 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Excessive Alcohol Consumption and Alcohol-related Harms, NM 2013-2017</dc:title>
  <dc:creator>Annaliese Mayette</dc:creator>
  <cp:lastModifiedBy>Annaliese Mayette</cp:lastModifiedBy>
  <cp:revision>2</cp:revision>
  <dcterms:created xsi:type="dcterms:W3CDTF">2019-08-15T18:07:19Z</dcterms:created>
  <dcterms:modified xsi:type="dcterms:W3CDTF">2019-08-15T18:17:48Z</dcterms:modified>
</cp:coreProperties>
</file>